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fr-FR" sz="3200" b="0" strike="noStrike" spc="-1">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fr-FR"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noAutofit/>
          </a:bodyPr>
          <a:lstStyle/>
          <a:p>
            <a:pPr algn="ctr">
              <a:lnSpc>
                <a:spcPct val="100000"/>
              </a:lnSpc>
            </a:pPr>
            <a:r>
              <a:rPr lang="fr-FR" sz="4400" b="0" strike="noStrike" spc="-1">
                <a:solidFill>
                  <a:srgbClr val="000000"/>
                </a:solidFill>
                <a:latin typeface="Calibri"/>
              </a:rPr>
              <a:t>Cliquez pour modifier le style du titre</a:t>
            </a:r>
          </a:p>
        </p:txBody>
      </p:sp>
      <p:sp>
        <p:nvSpPr>
          <p:cNvPr id="6" name="PlaceHolder 2"/>
          <p:cNvSpPr>
            <a:spLocks noGrp="1"/>
          </p:cNvSpPr>
          <p:nvPr>
            <p:ph type="dt"/>
          </p:nvPr>
        </p:nvSpPr>
        <p:spPr>
          <a:xfrm>
            <a:off x="457200" y="6356520"/>
            <a:ext cx="2133360" cy="364680"/>
          </a:xfrm>
          <a:prstGeom prst="rect">
            <a:avLst/>
          </a:prstGeom>
        </p:spPr>
        <p:txBody>
          <a:bodyPr anchor="ctr">
            <a:noAutofit/>
          </a:bodyPr>
          <a:lstStyle/>
          <a:p>
            <a:pPr>
              <a:lnSpc>
                <a:spcPct val="100000"/>
              </a:lnSpc>
            </a:pPr>
            <a:fld id="{77E4722E-CA12-4236-A10B-AFCC29741B8B}" type="datetime">
              <a:rPr lang="fr-FR" sz="1200" b="0" strike="noStrike" spc="-1">
                <a:solidFill>
                  <a:srgbClr val="8B8B8B"/>
                </a:solidFill>
                <a:latin typeface="Calibri"/>
              </a:rPr>
              <a:pPr>
                <a:lnSpc>
                  <a:spcPct val="100000"/>
                </a:lnSpc>
              </a:pPr>
              <a:t>20/01/2022</a:t>
            </a:fld>
            <a:endParaRPr lang="fr-FR" sz="12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lstStyle/>
          <a:p>
            <a:endParaRPr lang="fr-FR" sz="2400" b="0" strike="noStrike" spc="-1">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EA0D8CE3-85DD-4FAD-AB89-5969AC33BCC2}" type="slidenum">
              <a:rPr lang="fr-FR" sz="1200" b="0" strike="noStrike" spc="-1">
                <a:solidFill>
                  <a:srgbClr val="8B8B8B"/>
                </a:solidFill>
                <a:latin typeface="Calibri"/>
              </a:rPr>
              <a:pPr algn="r">
                <a:lnSpc>
                  <a:spcPct val="100000"/>
                </a:lnSpc>
              </a:pPr>
              <a:t>‹N°›</a:t>
            </a:fld>
            <a:endParaRPr lang="fr-FR"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4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20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20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fr-FR" sz="4400" b="0" strike="noStrike" spc="-1">
                <a:solidFill>
                  <a:srgbClr val="000000"/>
                </a:solidFill>
                <a:latin typeface="Calibri"/>
              </a:rPr>
              <a:t>Cliquez pour modifier le style du titre</a:t>
            </a:r>
          </a:p>
        </p:txBody>
      </p:sp>
      <p:sp>
        <p:nvSpPr>
          <p:cNvPr id="42" name="PlaceHolder 2"/>
          <p:cNvSpPr>
            <a:spLocks noGrp="1"/>
          </p:cNvSpPr>
          <p:nvPr>
            <p:ph type="body"/>
          </p:nvPr>
        </p:nvSpPr>
        <p:spPr>
          <a:xfrm>
            <a:off x="457200" y="1600200"/>
            <a:ext cx="8229240" cy="4525560"/>
          </a:xfrm>
          <a:prstGeom prst="rect">
            <a:avLst/>
          </a:prstGeom>
        </p:spPr>
        <p:txBody>
          <a:bodyPr>
            <a:noAutofit/>
          </a:bodyPr>
          <a:lstStyle/>
          <a:p>
            <a:pPr marL="343080" indent="-342720">
              <a:lnSpc>
                <a:spcPct val="100000"/>
              </a:lnSpc>
              <a:spcBef>
                <a:spcPts val="641"/>
              </a:spcBef>
              <a:buClr>
                <a:srgbClr val="000000"/>
              </a:buClr>
              <a:buFont typeface="Arial"/>
              <a:buChar char="•"/>
            </a:pPr>
            <a:r>
              <a:rPr lang="fr-FR" sz="3200" b="0" strike="noStrike" spc="-1">
                <a:solidFill>
                  <a:srgbClr val="000000"/>
                </a:solidFill>
                <a:latin typeface="Calibri"/>
              </a:rPr>
              <a:t>Cliquez pour modifier les styles du texte du masque</a:t>
            </a:r>
          </a:p>
          <a:p>
            <a:pPr marL="743040" lvl="1" indent="-285480">
              <a:lnSpc>
                <a:spcPct val="100000"/>
              </a:lnSpc>
              <a:spcBef>
                <a:spcPts val="561"/>
              </a:spcBef>
              <a:buClr>
                <a:srgbClr val="000000"/>
              </a:buClr>
              <a:buFont typeface="Arial"/>
              <a:buChar char="–"/>
            </a:pPr>
            <a:r>
              <a:rPr lang="fr-FR" sz="2800" b="0" strike="noStrike" spc="-1">
                <a:solidFill>
                  <a:srgbClr val="000000"/>
                </a:solidFill>
                <a:latin typeface="Calibri"/>
              </a:rPr>
              <a:t>Deuxième niveau</a:t>
            </a:r>
          </a:p>
          <a:p>
            <a:pPr marL="1143000" lvl="2" indent="-228240">
              <a:lnSpc>
                <a:spcPct val="100000"/>
              </a:lnSpc>
              <a:spcBef>
                <a:spcPts val="479"/>
              </a:spcBef>
              <a:buClr>
                <a:srgbClr val="000000"/>
              </a:buClr>
              <a:buFont typeface="Arial"/>
              <a:buChar char="•"/>
            </a:pPr>
            <a:r>
              <a:rPr lang="fr-FR" sz="2400" b="0" strike="noStrike" spc="-1">
                <a:solidFill>
                  <a:srgbClr val="000000"/>
                </a:solidFill>
                <a:latin typeface="Calibri"/>
              </a:rPr>
              <a:t>Troisième niveau</a:t>
            </a:r>
          </a:p>
          <a:p>
            <a:pPr marL="1600200" lvl="3" indent="-228240">
              <a:lnSpc>
                <a:spcPct val="100000"/>
              </a:lnSpc>
              <a:spcBef>
                <a:spcPts val="400"/>
              </a:spcBef>
              <a:buClr>
                <a:srgbClr val="000000"/>
              </a:buClr>
              <a:buFont typeface="Arial"/>
              <a:buChar char="–"/>
            </a:pPr>
            <a:r>
              <a:rPr lang="fr-FR" sz="2000" b="0" strike="noStrike" spc="-1">
                <a:solidFill>
                  <a:srgbClr val="000000"/>
                </a:solidFill>
                <a:latin typeface="Calibri"/>
              </a:rPr>
              <a:t>Quatrième niveau</a:t>
            </a:r>
          </a:p>
          <a:p>
            <a:pPr marL="2057400" lvl="4" indent="-228240">
              <a:lnSpc>
                <a:spcPct val="100000"/>
              </a:lnSpc>
              <a:spcBef>
                <a:spcPts val="400"/>
              </a:spcBef>
              <a:buClr>
                <a:srgbClr val="000000"/>
              </a:buClr>
              <a:buFont typeface="Arial"/>
              <a:buChar char="»"/>
            </a:pPr>
            <a:r>
              <a:rPr lang="fr-FR" sz="2000" b="0" strike="noStrike" spc="-1">
                <a:solidFill>
                  <a:srgbClr val="000000"/>
                </a:solidFill>
                <a:latin typeface="Calibri"/>
              </a:rPr>
              <a:t>Cinquième niveau</a:t>
            </a:r>
          </a:p>
        </p:txBody>
      </p:sp>
      <p:sp>
        <p:nvSpPr>
          <p:cNvPr id="43" name="PlaceHolder 3"/>
          <p:cNvSpPr>
            <a:spLocks noGrp="1"/>
          </p:cNvSpPr>
          <p:nvPr>
            <p:ph type="dt"/>
          </p:nvPr>
        </p:nvSpPr>
        <p:spPr>
          <a:xfrm>
            <a:off x="457200" y="6356520"/>
            <a:ext cx="2133360" cy="364680"/>
          </a:xfrm>
          <a:prstGeom prst="rect">
            <a:avLst/>
          </a:prstGeom>
        </p:spPr>
        <p:txBody>
          <a:bodyPr anchor="ctr">
            <a:noAutofit/>
          </a:bodyPr>
          <a:lstStyle/>
          <a:p>
            <a:pPr>
              <a:lnSpc>
                <a:spcPct val="100000"/>
              </a:lnSpc>
            </a:pPr>
            <a:fld id="{B4714A7A-3583-473A-A335-8D147B50295D}" type="datetime">
              <a:rPr lang="fr-FR" sz="1200" b="0" strike="noStrike" spc="-1">
                <a:solidFill>
                  <a:srgbClr val="8B8B8B"/>
                </a:solidFill>
                <a:latin typeface="Calibri"/>
              </a:rPr>
              <a:pPr>
                <a:lnSpc>
                  <a:spcPct val="100000"/>
                </a:lnSpc>
              </a:pPr>
              <a:t>20/01/2022</a:t>
            </a:fld>
            <a:endParaRPr lang="fr-FR" sz="1200" b="0" strike="noStrike" spc="-1">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noAutofit/>
          </a:bodyPr>
          <a:lstStyle/>
          <a:p>
            <a:endParaRPr lang="fr-FR" sz="2400" b="0" strike="noStrike" spc="-1">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CB07FDAE-6C05-4933-A429-C568338F492E}" type="slidenum">
              <a:rPr lang="fr-FR" sz="1200" b="0" strike="noStrike" spc="-1">
                <a:solidFill>
                  <a:srgbClr val="8B8B8B"/>
                </a:solidFill>
                <a:latin typeface="Calibri"/>
              </a:rPr>
              <a:pPr algn="r">
                <a:lnSpc>
                  <a:spcPct val="100000"/>
                </a:lnSpc>
              </a:pPr>
              <a:t>‹N°›</a:t>
            </a:fld>
            <a:endParaRPr lang="fr-F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611640" y="188640"/>
            <a:ext cx="7772040" cy="1469520"/>
          </a:xfrm>
          <a:prstGeom prst="rect">
            <a:avLst/>
          </a:prstGeom>
          <a:noFill/>
          <a:ln w="0">
            <a:noFill/>
          </a:ln>
        </p:spPr>
        <p:txBody>
          <a:bodyPr anchor="ctr">
            <a:noAutofit/>
          </a:bodyPr>
          <a:lstStyle/>
          <a:p>
            <a:pPr algn="ctr">
              <a:lnSpc>
                <a:spcPct val="100000"/>
              </a:lnSpc>
            </a:pPr>
            <a:r>
              <a:rPr lang="fr-FR" sz="4400" b="0" strike="noStrike" spc="-1">
                <a:solidFill>
                  <a:srgbClr val="000000"/>
                </a:solidFill>
                <a:latin typeface="Calibri"/>
              </a:rPr>
              <a:t>Le cluster algues du Finistère Nord</a:t>
            </a:r>
          </a:p>
        </p:txBody>
      </p:sp>
      <p:sp>
        <p:nvSpPr>
          <p:cNvPr id="83" name="TextShape 2"/>
          <p:cNvSpPr txBox="1"/>
          <p:nvPr/>
        </p:nvSpPr>
        <p:spPr>
          <a:xfrm>
            <a:off x="827640" y="5805360"/>
            <a:ext cx="6400440" cy="1752120"/>
          </a:xfrm>
          <a:prstGeom prst="rect">
            <a:avLst/>
          </a:prstGeom>
          <a:noFill/>
          <a:ln w="0">
            <a:noFill/>
          </a:ln>
        </p:spPr>
        <p:txBody>
          <a:bodyPr>
            <a:normAutofit/>
          </a:bodyPr>
          <a:lstStyle/>
          <a:p>
            <a:pPr>
              <a:lnSpc>
                <a:spcPct val="100000"/>
              </a:lnSpc>
              <a:spcBef>
                <a:spcPts val="360"/>
              </a:spcBef>
              <a:tabLst>
                <a:tab pos="0" algn="l"/>
              </a:tabLst>
            </a:pPr>
            <a:r>
              <a:rPr lang="fr-FR" sz="1800" b="0" strike="noStrike" spc="-1">
                <a:solidFill>
                  <a:srgbClr val="000000"/>
                </a:solidFill>
                <a:latin typeface="Calibri"/>
              </a:rPr>
              <a:t>Ludo Dirou, 14ans, élève de </a:t>
            </a:r>
            <a:endParaRPr lang="fr-FR" sz="1800" b="0" strike="noStrike" spc="-1">
              <a:latin typeface="Arial"/>
            </a:endParaRPr>
          </a:p>
          <a:p>
            <a:pPr>
              <a:lnSpc>
                <a:spcPct val="100000"/>
              </a:lnSpc>
              <a:spcBef>
                <a:spcPts val="360"/>
              </a:spcBef>
              <a:tabLst>
                <a:tab pos="0" algn="l"/>
              </a:tabLst>
            </a:pPr>
            <a:r>
              <a:rPr lang="fr-FR" sz="1800" b="0" strike="noStrike" spc="-1">
                <a:solidFill>
                  <a:srgbClr val="000000"/>
                </a:solidFill>
                <a:latin typeface="Calibri"/>
              </a:rPr>
              <a:t>3</a:t>
            </a:r>
            <a:r>
              <a:rPr lang="fr-FR" sz="1800" b="0" strike="noStrike" spc="-1" baseline="30000">
                <a:solidFill>
                  <a:srgbClr val="000000"/>
                </a:solidFill>
                <a:latin typeface="Calibri"/>
              </a:rPr>
              <a:t>ème</a:t>
            </a:r>
            <a:r>
              <a:rPr lang="fr-FR" sz="1800" b="0" strike="noStrike" spc="-1">
                <a:solidFill>
                  <a:srgbClr val="000000"/>
                </a:solidFill>
                <a:latin typeface="Calibri"/>
              </a:rPr>
              <a:t> D du collège Jacques Prévert</a:t>
            </a:r>
            <a:endParaRPr lang="fr-FR" sz="1800" b="0" strike="noStrike" spc="-1">
              <a:latin typeface="Arial"/>
            </a:endParaRPr>
          </a:p>
          <a:p>
            <a:pPr>
              <a:lnSpc>
                <a:spcPct val="100000"/>
              </a:lnSpc>
              <a:spcBef>
                <a:spcPts val="360"/>
              </a:spcBef>
              <a:tabLst>
                <a:tab pos="0" algn="l"/>
              </a:tabLst>
            </a:pPr>
            <a:r>
              <a:rPr lang="fr-FR" sz="1800" b="0" strike="noStrike" spc="-1">
                <a:solidFill>
                  <a:srgbClr val="000000"/>
                </a:solidFill>
                <a:latin typeface="Calibri"/>
              </a:rPr>
              <a:t>à St Pol de Léon</a:t>
            </a:r>
            <a:endParaRPr lang="fr-FR" sz="1800" b="0" strike="noStrike" spc="-1">
              <a:latin typeface="Arial"/>
            </a:endParaRPr>
          </a:p>
        </p:txBody>
      </p:sp>
      <p:pic>
        <p:nvPicPr>
          <p:cNvPr id="84" name="Picture 2" descr="C:\Users\Laeti\Desktop\Ludo\Collège\Rapport de stage\5edf797ab0584_goemonier_agrimer-4159108.jpg"/>
          <p:cNvPicPr/>
          <p:nvPr/>
        </p:nvPicPr>
        <p:blipFill>
          <a:blip r:embed="rId2" cstate="print"/>
          <a:stretch/>
        </p:blipFill>
        <p:spPr>
          <a:xfrm>
            <a:off x="1403640" y="1556640"/>
            <a:ext cx="6326280" cy="4176000"/>
          </a:xfrm>
          <a:prstGeom prst="rect">
            <a:avLst/>
          </a:prstGeom>
          <a:ln w="0">
            <a:noFill/>
          </a:ln>
        </p:spPr>
      </p:pic>
      <p:pic>
        <p:nvPicPr>
          <p:cNvPr id="85" name="Picture 3" descr="C:\Users\Laeti\Desktop\Ludo\Collège\Rapport de stage\index.png"/>
          <p:cNvPicPr/>
          <p:nvPr/>
        </p:nvPicPr>
        <p:blipFill>
          <a:blip r:embed="rId3" cstate="print"/>
          <a:stretch/>
        </p:blipFill>
        <p:spPr>
          <a:xfrm>
            <a:off x="0" y="-4780080"/>
            <a:ext cx="863640" cy="16129440"/>
          </a:xfrm>
          <a:prstGeom prst="rect">
            <a:avLst/>
          </a:prstGeom>
          <a:ln w="0">
            <a:noFill/>
          </a:ln>
        </p:spPr>
      </p:pic>
      <p:pic>
        <p:nvPicPr>
          <p:cNvPr id="86" name="Picture 5" descr="C:\Users\Laeti\Desktop\Ludo\Collège\Rapport de stage\index.png"/>
          <p:cNvPicPr/>
          <p:nvPr/>
        </p:nvPicPr>
        <p:blipFill>
          <a:blip r:embed="rId4" cstate="print"/>
          <a:stretch/>
        </p:blipFill>
        <p:spPr>
          <a:xfrm>
            <a:off x="8061840" y="0"/>
            <a:ext cx="1081800" cy="719640"/>
          </a:xfrm>
          <a:prstGeom prst="rect">
            <a:avLst/>
          </a:prstGeom>
          <a:ln w="0">
            <a:noFill/>
          </a:ln>
        </p:spPr>
      </p:pic>
      <p:pic>
        <p:nvPicPr>
          <p:cNvPr id="87" name="Picture 6" descr="C:\Users\Laeti\Desktop\Ludo\Collège\Rapport de stage\index hy.jpg"/>
          <p:cNvPicPr/>
          <p:nvPr/>
        </p:nvPicPr>
        <p:blipFill>
          <a:blip r:embed="rId5" cstate="print"/>
          <a:stretch/>
        </p:blipFill>
        <p:spPr>
          <a:xfrm>
            <a:off x="8304480" y="764640"/>
            <a:ext cx="839160" cy="92160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683640" y="188640"/>
            <a:ext cx="8074800" cy="1065600"/>
          </a:xfrm>
          <a:prstGeom prst="rect">
            <a:avLst/>
          </a:prstGeom>
          <a:noFill/>
          <a:ln w="0">
            <a:noFill/>
          </a:ln>
        </p:spPr>
        <p:txBody>
          <a:bodyPr anchor="ctr">
            <a:normAutofit fontScale="80000" lnSpcReduction="10000"/>
          </a:bodyPr>
          <a:lstStyle/>
          <a:p>
            <a:pPr algn="ctr">
              <a:lnSpc>
                <a:spcPct val="100000"/>
              </a:lnSpc>
            </a:pPr>
            <a:r>
              <a:rPr lang="fr-FR" sz="4400" b="0" strike="noStrike" spc="-1">
                <a:solidFill>
                  <a:srgbClr val="000000"/>
                </a:solidFill>
                <a:latin typeface="Calibri"/>
              </a:rPr>
              <a:t>L’enjeu du Finistère dans l’exploitation des algues</a:t>
            </a:r>
          </a:p>
        </p:txBody>
      </p:sp>
      <p:sp>
        <p:nvSpPr>
          <p:cNvPr id="89" name="TextShape 2"/>
          <p:cNvSpPr txBox="1"/>
          <p:nvPr/>
        </p:nvSpPr>
        <p:spPr>
          <a:xfrm>
            <a:off x="457200" y="1600200"/>
            <a:ext cx="8229240" cy="5068800"/>
          </a:xfrm>
          <a:prstGeom prst="rect">
            <a:avLst/>
          </a:prstGeom>
          <a:noFill/>
          <a:ln w="0">
            <a:noFill/>
          </a:ln>
        </p:spPr>
        <p:txBody>
          <a:bodyPr>
            <a:normAutofit/>
          </a:bodyPr>
          <a:lstStyle/>
          <a:p>
            <a:pPr marL="343080" indent="-342720">
              <a:lnSpc>
                <a:spcPct val="100000"/>
              </a:lnSpc>
              <a:spcBef>
                <a:spcPts val="479"/>
              </a:spcBef>
              <a:buClr>
                <a:srgbClr val="000000"/>
              </a:buClr>
              <a:buFont typeface="Arial"/>
              <a:buChar char="•"/>
            </a:pPr>
            <a:r>
              <a:rPr lang="fr-FR" sz="2400" b="0" strike="noStrike" spc="-1">
                <a:solidFill>
                  <a:srgbClr val="000000"/>
                </a:solidFill>
                <a:latin typeface="Calibri"/>
              </a:rPr>
              <a:t>Le Finistère joue un rôle majeur dans l’exploitation des algues dans le monde.</a:t>
            </a:r>
          </a:p>
          <a:p>
            <a:pPr marL="343080" indent="-342720">
              <a:lnSpc>
                <a:spcPct val="100000"/>
              </a:lnSpc>
              <a:spcBef>
                <a:spcPts val="479"/>
              </a:spcBef>
              <a:buClr>
                <a:srgbClr val="000000"/>
              </a:buClr>
              <a:buFont typeface="Arial"/>
              <a:buChar char="•"/>
            </a:pPr>
            <a:r>
              <a:rPr lang="fr-FR" sz="2400" b="0" strike="noStrike" spc="-1">
                <a:solidFill>
                  <a:srgbClr val="000000"/>
                </a:solidFill>
                <a:latin typeface="Calibri"/>
              </a:rPr>
              <a:t>En effet, grâce au Finistère</a:t>
            </a:r>
          </a:p>
          <a:p>
            <a:pPr marL="343080" indent="-342720">
              <a:lnSpc>
                <a:spcPct val="100000"/>
              </a:lnSpc>
              <a:spcBef>
                <a:spcPts val="479"/>
              </a:spcBef>
              <a:buClr>
                <a:srgbClr val="000000"/>
              </a:buClr>
              <a:buFont typeface="Arial"/>
              <a:buChar char="•"/>
            </a:pPr>
            <a:r>
              <a:rPr lang="fr-FR" sz="2400" b="0" strike="noStrike" spc="-1">
                <a:solidFill>
                  <a:srgbClr val="000000"/>
                </a:solidFill>
                <a:latin typeface="Calibri"/>
              </a:rPr>
              <a:t>qui possède les plus grands </a:t>
            </a:r>
          </a:p>
          <a:p>
            <a:pPr marL="343080" indent="-342720">
              <a:lnSpc>
                <a:spcPct val="100000"/>
              </a:lnSpc>
              <a:spcBef>
                <a:spcPts val="479"/>
              </a:spcBef>
              <a:buClr>
                <a:srgbClr val="000000"/>
              </a:buClr>
              <a:buFont typeface="Arial"/>
              <a:buChar char="•"/>
            </a:pPr>
            <a:r>
              <a:rPr lang="fr-FR" sz="2400" b="0" strike="noStrike" spc="-1">
                <a:solidFill>
                  <a:srgbClr val="000000"/>
                </a:solidFill>
                <a:latin typeface="Calibri"/>
              </a:rPr>
              <a:t>champs d’algues d’Europe</a:t>
            </a:r>
          </a:p>
          <a:p>
            <a:pPr marL="343080" indent="-342720">
              <a:lnSpc>
                <a:spcPct val="100000"/>
              </a:lnSpc>
              <a:spcBef>
                <a:spcPts val="479"/>
              </a:spcBef>
              <a:buClr>
                <a:srgbClr val="000000"/>
              </a:buClr>
              <a:buFont typeface="Arial"/>
              <a:buChar char="•"/>
            </a:pPr>
            <a:r>
              <a:rPr lang="fr-FR" sz="2400" b="0" strike="noStrike" spc="-1">
                <a:solidFill>
                  <a:srgbClr val="000000"/>
                </a:solidFill>
                <a:latin typeface="Calibri"/>
              </a:rPr>
              <a:t>la Bretagne est la 3</a:t>
            </a:r>
            <a:r>
              <a:rPr lang="fr-FR" sz="2400" b="0" strike="noStrike" spc="-1" baseline="30000">
                <a:solidFill>
                  <a:srgbClr val="000000"/>
                </a:solidFill>
                <a:latin typeface="Calibri"/>
              </a:rPr>
              <a:t>ème</a:t>
            </a:r>
            <a:endParaRPr lang="fr-FR" sz="2400" b="0" strike="noStrike" spc="-1">
              <a:solidFill>
                <a:srgbClr val="000000"/>
              </a:solidFill>
              <a:latin typeface="Calibri"/>
            </a:endParaRPr>
          </a:p>
          <a:p>
            <a:pPr marL="343080" indent="-342720">
              <a:lnSpc>
                <a:spcPct val="100000"/>
              </a:lnSpc>
              <a:spcBef>
                <a:spcPts val="479"/>
              </a:spcBef>
              <a:buClr>
                <a:srgbClr val="000000"/>
              </a:buClr>
              <a:buFont typeface="Arial"/>
              <a:buChar char="•"/>
            </a:pPr>
            <a:r>
              <a:rPr lang="fr-FR" sz="2400" b="0" strike="noStrike" spc="-1">
                <a:solidFill>
                  <a:srgbClr val="000000"/>
                </a:solidFill>
                <a:latin typeface="Calibri"/>
              </a:rPr>
              <a:t>puissance mondiale dans </a:t>
            </a:r>
          </a:p>
          <a:p>
            <a:pPr marL="343080" indent="-342720">
              <a:lnSpc>
                <a:spcPct val="100000"/>
              </a:lnSpc>
              <a:spcBef>
                <a:spcPts val="479"/>
              </a:spcBef>
              <a:buClr>
                <a:srgbClr val="000000"/>
              </a:buClr>
              <a:buFont typeface="Arial"/>
              <a:buChar char="•"/>
            </a:pPr>
            <a:r>
              <a:rPr lang="fr-FR" sz="2400" b="0" strike="noStrike" spc="-1">
                <a:solidFill>
                  <a:srgbClr val="000000"/>
                </a:solidFill>
                <a:latin typeface="Calibri"/>
              </a:rPr>
              <a:t>le domaine des algues en terme de biomasse disponible et récoltée.</a:t>
            </a:r>
          </a:p>
          <a:p>
            <a:pPr marL="343080" indent="-342720">
              <a:lnSpc>
                <a:spcPct val="100000"/>
              </a:lnSpc>
              <a:spcBef>
                <a:spcPts val="479"/>
              </a:spcBef>
              <a:buClr>
                <a:srgbClr val="000000"/>
              </a:buClr>
              <a:buFont typeface="Arial"/>
              <a:buChar char="•"/>
            </a:pPr>
            <a:r>
              <a:rPr lang="fr-FR" sz="2400" b="0" strike="noStrike" spc="-1">
                <a:solidFill>
                  <a:srgbClr val="000000"/>
                </a:solidFill>
                <a:latin typeface="Calibri"/>
              </a:rPr>
              <a:t>Plus de 700 éspèces d’algues ont été identifiées en mer d’Iroise, autour de l’archipel de Molène.</a:t>
            </a:r>
          </a:p>
        </p:txBody>
      </p:sp>
      <p:pic>
        <p:nvPicPr>
          <p:cNvPr id="90" name="Picture 3" descr="C:\Users\Laeti\Desktop\Ludo\Collège\Rapport de stage\index.png"/>
          <p:cNvPicPr/>
          <p:nvPr/>
        </p:nvPicPr>
        <p:blipFill>
          <a:blip r:embed="rId2" cstate="print"/>
          <a:stretch/>
        </p:blipFill>
        <p:spPr>
          <a:xfrm>
            <a:off x="0" y="-4780080"/>
            <a:ext cx="863640" cy="16129440"/>
          </a:xfrm>
          <a:prstGeom prst="rect">
            <a:avLst/>
          </a:prstGeom>
          <a:ln w="0">
            <a:noFill/>
          </a:ln>
        </p:spPr>
      </p:pic>
      <p:pic>
        <p:nvPicPr>
          <p:cNvPr id="91" name="Picture 6" descr="C:\Users\Laeti\Desktop\Ludo\Collège\Rapport de stage\5edf797cd2202_fucus_vesiculosus_ao-4159146.jpg"/>
          <p:cNvPicPr/>
          <p:nvPr/>
        </p:nvPicPr>
        <p:blipFill>
          <a:blip r:embed="rId3" cstate="print"/>
          <a:stretch/>
        </p:blipFill>
        <p:spPr>
          <a:xfrm>
            <a:off x="4572000" y="2421000"/>
            <a:ext cx="3831120" cy="2154960"/>
          </a:xfrm>
          <a:prstGeom prst="rect">
            <a:avLst/>
          </a:prstGeom>
          <a:ln w="0">
            <a:noFill/>
          </a:ln>
        </p:spPr>
      </p:pic>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467640" y="0"/>
            <a:ext cx="8229240" cy="1142640"/>
          </a:xfrm>
          <a:prstGeom prst="rect">
            <a:avLst/>
          </a:prstGeom>
          <a:noFill/>
          <a:ln w="0">
            <a:noFill/>
          </a:ln>
        </p:spPr>
        <p:txBody>
          <a:bodyPr anchor="ctr">
            <a:normAutofit fontScale="79000" lnSpcReduction="10000"/>
          </a:bodyPr>
          <a:lstStyle/>
          <a:p>
            <a:pPr algn="ctr">
              <a:lnSpc>
                <a:spcPct val="100000"/>
              </a:lnSpc>
            </a:pPr>
            <a:r>
              <a:rPr lang="fr-FR" sz="4400" b="0" strike="noStrike" spc="-1">
                <a:solidFill>
                  <a:srgbClr val="000000"/>
                </a:solidFill>
                <a:latin typeface="Calibri"/>
              </a:rPr>
              <a:t>La récolte ancienne et traditionnelle des algues en Bretagne</a:t>
            </a:r>
          </a:p>
        </p:txBody>
      </p:sp>
      <p:sp>
        <p:nvSpPr>
          <p:cNvPr id="93" name="TextShape 2"/>
          <p:cNvSpPr txBox="1"/>
          <p:nvPr/>
        </p:nvSpPr>
        <p:spPr>
          <a:xfrm>
            <a:off x="899640" y="1124640"/>
            <a:ext cx="8244000" cy="5301000"/>
          </a:xfrm>
          <a:prstGeom prst="rect">
            <a:avLst/>
          </a:prstGeom>
          <a:noFill/>
          <a:ln w="0">
            <a:noFill/>
          </a:ln>
        </p:spPr>
        <p:txBody>
          <a:bodyPr>
            <a:normAutofit/>
          </a:bodyPr>
          <a:lstStyle/>
          <a:p>
            <a:pPr marL="343080" indent="-342720">
              <a:lnSpc>
                <a:spcPct val="100000"/>
              </a:lnSpc>
              <a:spcBef>
                <a:spcPts val="479"/>
              </a:spcBef>
              <a:tabLst>
                <a:tab pos="0" algn="l"/>
              </a:tabLst>
            </a:pPr>
            <a:r>
              <a:rPr lang="fr-FR" sz="2400" b="0" strike="noStrike" spc="-1">
                <a:solidFill>
                  <a:srgbClr val="000000"/>
                </a:solidFill>
                <a:latin typeface="Calibri"/>
              </a:rPr>
              <a:t>La collecte des algues sur les côtes Bretonne est très ancienne et traditionnelle, en effet depuis le moyen-Age, la collecte d’algues par les goémoniers n’as presque pas changée, une barque, une guillotine et un scoubidou sont les seuls outils nécessaires pour la récolte.</a:t>
            </a:r>
          </a:p>
          <a:p>
            <a:pPr marL="343080" indent="-342720">
              <a:lnSpc>
                <a:spcPct val="100000"/>
              </a:lnSpc>
              <a:spcBef>
                <a:spcPts val="479"/>
              </a:spcBef>
              <a:tabLst>
                <a:tab pos="0" algn="l"/>
              </a:tabLst>
            </a:pPr>
            <a:endParaRPr lang="fr-FR" sz="2400" b="0" strike="noStrike" spc="-1">
              <a:solidFill>
                <a:srgbClr val="000000"/>
              </a:solidFill>
              <a:latin typeface="Calibri"/>
            </a:endParaRPr>
          </a:p>
          <a:p>
            <a:pPr marL="343080" indent="-342720">
              <a:lnSpc>
                <a:spcPct val="100000"/>
              </a:lnSpc>
              <a:spcBef>
                <a:spcPts val="479"/>
              </a:spcBef>
              <a:tabLst>
                <a:tab pos="0" algn="l"/>
              </a:tabLst>
            </a:pPr>
            <a:endParaRPr lang="fr-FR" sz="2400" b="0" strike="noStrike" spc="-1">
              <a:solidFill>
                <a:srgbClr val="000000"/>
              </a:solidFill>
              <a:latin typeface="Calibri"/>
            </a:endParaRPr>
          </a:p>
          <a:p>
            <a:pPr marL="343080" indent="-342720">
              <a:lnSpc>
                <a:spcPct val="100000"/>
              </a:lnSpc>
              <a:spcBef>
                <a:spcPts val="479"/>
              </a:spcBef>
              <a:tabLst>
                <a:tab pos="0" algn="l"/>
              </a:tabLst>
            </a:pPr>
            <a:r>
              <a:rPr lang="fr-FR" sz="2400" b="0" strike="noStrike" spc="-1">
                <a:solidFill>
                  <a:srgbClr val="000000"/>
                </a:solidFill>
                <a:latin typeface="Calibri"/>
              </a:rPr>
              <a:t>Cependant ce métier n’est pas de</a:t>
            </a:r>
          </a:p>
          <a:p>
            <a:pPr marL="343080" indent="-342720">
              <a:lnSpc>
                <a:spcPct val="100000"/>
              </a:lnSpc>
              <a:spcBef>
                <a:spcPts val="479"/>
              </a:spcBef>
              <a:tabLst>
                <a:tab pos="0" algn="l"/>
              </a:tabLst>
            </a:pPr>
            <a:r>
              <a:rPr lang="fr-FR" sz="2400" b="0" strike="noStrike" spc="-1">
                <a:solidFill>
                  <a:srgbClr val="000000"/>
                </a:solidFill>
                <a:latin typeface="Calibri"/>
              </a:rPr>
              <a:t> tout repos, malgré une bonne </a:t>
            </a:r>
          </a:p>
          <a:p>
            <a:pPr marL="343080" indent="-342720">
              <a:lnSpc>
                <a:spcPct val="100000"/>
              </a:lnSpc>
              <a:spcBef>
                <a:spcPts val="479"/>
              </a:spcBef>
              <a:tabLst>
                <a:tab pos="0" algn="l"/>
              </a:tabLst>
            </a:pPr>
            <a:r>
              <a:rPr lang="fr-FR" sz="2400" b="0" strike="noStrike" spc="-1">
                <a:solidFill>
                  <a:srgbClr val="000000"/>
                </a:solidFill>
                <a:latin typeface="Calibri"/>
              </a:rPr>
              <a:t>recette potentielle, les jours ne </a:t>
            </a:r>
          </a:p>
          <a:p>
            <a:pPr marL="343080" indent="-342720">
              <a:lnSpc>
                <a:spcPct val="100000"/>
              </a:lnSpc>
              <a:spcBef>
                <a:spcPts val="479"/>
              </a:spcBef>
              <a:tabLst>
                <a:tab pos="0" algn="l"/>
              </a:tabLst>
            </a:pPr>
            <a:r>
              <a:rPr lang="fr-FR" sz="2400" b="0" strike="noStrike" spc="-1">
                <a:solidFill>
                  <a:srgbClr val="000000"/>
                </a:solidFill>
                <a:latin typeface="Calibri"/>
              </a:rPr>
              <a:t>sont pas tous beaux et ce travail </a:t>
            </a:r>
          </a:p>
          <a:p>
            <a:pPr marL="343080" indent="-342720">
              <a:lnSpc>
                <a:spcPct val="100000"/>
              </a:lnSpc>
              <a:spcBef>
                <a:spcPts val="479"/>
              </a:spcBef>
              <a:tabLst>
                <a:tab pos="0" algn="l"/>
              </a:tabLst>
            </a:pPr>
            <a:r>
              <a:rPr lang="fr-FR" sz="2400" b="0" strike="noStrike" spc="-1">
                <a:solidFill>
                  <a:srgbClr val="000000"/>
                </a:solidFill>
                <a:latin typeface="Calibri"/>
              </a:rPr>
              <a:t>n’est pas possible en mauvaises conditions météorologiques.</a:t>
            </a:r>
          </a:p>
          <a:p>
            <a:pPr marL="343080" indent="-342720">
              <a:lnSpc>
                <a:spcPct val="100000"/>
              </a:lnSpc>
              <a:spcBef>
                <a:spcPts val="479"/>
              </a:spcBef>
              <a:tabLst>
                <a:tab pos="0" algn="l"/>
              </a:tabLst>
            </a:pPr>
            <a:endParaRPr lang="fr-FR" sz="2400" b="0" strike="noStrike" spc="-1">
              <a:solidFill>
                <a:srgbClr val="000000"/>
              </a:solidFill>
              <a:latin typeface="Calibri"/>
            </a:endParaRPr>
          </a:p>
        </p:txBody>
      </p:sp>
      <p:pic>
        <p:nvPicPr>
          <p:cNvPr id="94" name="Picture 3" descr="C:\Users\Laeti\Desktop\Ludo\Collège\Rapport de stage\index.png"/>
          <p:cNvPicPr/>
          <p:nvPr/>
        </p:nvPicPr>
        <p:blipFill>
          <a:blip r:embed="rId2" cstate="print"/>
          <a:stretch/>
        </p:blipFill>
        <p:spPr>
          <a:xfrm>
            <a:off x="0" y="-4780080"/>
            <a:ext cx="863640" cy="16129440"/>
          </a:xfrm>
          <a:prstGeom prst="rect">
            <a:avLst/>
          </a:prstGeom>
          <a:ln w="0">
            <a:noFill/>
          </a:ln>
        </p:spPr>
      </p:pic>
      <p:pic>
        <p:nvPicPr>
          <p:cNvPr id="95" name="Picture 2" descr="C:\Users\Laeti\Desktop\Ludo\Collège\Rapport de stage\images.jpg"/>
          <p:cNvPicPr/>
          <p:nvPr/>
        </p:nvPicPr>
        <p:blipFill>
          <a:blip r:embed="rId3" cstate="print"/>
          <a:stretch/>
        </p:blipFill>
        <p:spPr>
          <a:xfrm>
            <a:off x="5220000" y="2853000"/>
            <a:ext cx="3575160" cy="2620080"/>
          </a:xfrm>
          <a:prstGeom prst="rect">
            <a:avLst/>
          </a:prstGeom>
          <a:ln w="0">
            <a:noFill/>
          </a:ln>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457200" y="274680"/>
            <a:ext cx="8229240" cy="1142640"/>
          </a:xfrm>
          <a:prstGeom prst="rect">
            <a:avLst/>
          </a:prstGeom>
          <a:noFill/>
          <a:ln w="0">
            <a:noFill/>
          </a:ln>
        </p:spPr>
        <p:txBody>
          <a:bodyPr anchor="ctr">
            <a:normAutofit/>
          </a:bodyPr>
          <a:lstStyle/>
          <a:p>
            <a:pPr algn="ctr">
              <a:lnSpc>
                <a:spcPct val="100000"/>
              </a:lnSpc>
            </a:pPr>
            <a:r>
              <a:rPr lang="fr-FR" sz="4400" b="0" strike="noStrike" spc="-1">
                <a:solidFill>
                  <a:srgbClr val="000000"/>
                </a:solidFill>
                <a:latin typeface="Calibri"/>
              </a:rPr>
              <a:t>Qu’est ce que les algues offrent ?</a:t>
            </a:r>
          </a:p>
        </p:txBody>
      </p:sp>
      <p:sp>
        <p:nvSpPr>
          <p:cNvPr id="97" name="TextShape 2"/>
          <p:cNvSpPr txBox="1"/>
          <p:nvPr/>
        </p:nvSpPr>
        <p:spPr>
          <a:xfrm>
            <a:off x="539640" y="1628640"/>
            <a:ext cx="8229240" cy="5229000"/>
          </a:xfrm>
          <a:prstGeom prst="rect">
            <a:avLst/>
          </a:prstGeom>
          <a:noFill/>
          <a:ln w="0">
            <a:noFill/>
          </a:ln>
        </p:spPr>
        <p:txBody>
          <a:bodyPr>
            <a:normAutofit/>
          </a:bodyPr>
          <a:lstStyle/>
          <a:p>
            <a:pPr marL="343080" indent="-342720">
              <a:lnSpc>
                <a:spcPct val="100000"/>
              </a:lnSpc>
              <a:spcBef>
                <a:spcPts val="479"/>
              </a:spcBef>
              <a:buClr>
                <a:srgbClr val="000000"/>
              </a:buClr>
              <a:buFont typeface="Arial"/>
              <a:buChar char="•"/>
            </a:pPr>
            <a:r>
              <a:rPr lang="fr-FR" sz="2400" b="0" strike="noStrike" spc="-1">
                <a:solidFill>
                  <a:srgbClr val="000000"/>
                </a:solidFill>
                <a:latin typeface="Calibri"/>
              </a:rPr>
              <a:t>Les algues sont de vrais trésor de biochimie et ont du potentiel dans plusieurs domaines: </a:t>
            </a:r>
          </a:p>
          <a:p>
            <a:pPr marL="343080" indent="-342720">
              <a:lnSpc>
                <a:spcPct val="100000"/>
              </a:lnSpc>
              <a:spcBef>
                <a:spcPts val="479"/>
              </a:spcBef>
              <a:tabLst>
                <a:tab pos="0" algn="l"/>
              </a:tabLst>
            </a:pPr>
            <a:r>
              <a:rPr lang="fr-FR" sz="2400" b="0" strike="noStrike" spc="-1">
                <a:solidFill>
                  <a:srgbClr val="000000"/>
                </a:solidFill>
                <a:latin typeface="Calibri"/>
              </a:rPr>
              <a:t>      elles sont utilisées dans la médecine depuis très longtemps pour l’iode qu’elles fabriquent en brulant</a:t>
            </a:r>
          </a:p>
          <a:p>
            <a:pPr marL="343080" indent="-342720">
              <a:lnSpc>
                <a:spcPct val="100000"/>
              </a:lnSpc>
              <a:spcBef>
                <a:spcPts val="479"/>
              </a:spcBef>
              <a:tabLst>
                <a:tab pos="0" algn="l"/>
              </a:tabLst>
            </a:pPr>
            <a:r>
              <a:rPr lang="fr-FR" sz="2400" b="0" strike="noStrike" spc="-1">
                <a:solidFill>
                  <a:srgbClr val="000000"/>
                </a:solidFill>
                <a:latin typeface="Calibri"/>
              </a:rPr>
              <a:t>     et plus récemment dans divers</a:t>
            </a:r>
          </a:p>
          <a:p>
            <a:pPr marL="343080" indent="-342720">
              <a:lnSpc>
                <a:spcPct val="100000"/>
              </a:lnSpc>
              <a:spcBef>
                <a:spcPts val="479"/>
              </a:spcBef>
              <a:tabLst>
                <a:tab pos="0" algn="l"/>
              </a:tabLst>
            </a:pPr>
            <a:r>
              <a:rPr lang="fr-FR" sz="2400" b="0" strike="noStrike" spc="-1">
                <a:solidFill>
                  <a:srgbClr val="000000"/>
                </a:solidFill>
                <a:latin typeface="Calibri"/>
              </a:rPr>
              <a:t>     médiaments, elles sont aussi </a:t>
            </a:r>
          </a:p>
          <a:p>
            <a:pPr marL="343080" indent="-342720">
              <a:lnSpc>
                <a:spcPct val="100000"/>
              </a:lnSpc>
              <a:spcBef>
                <a:spcPts val="479"/>
              </a:spcBef>
              <a:tabLst>
                <a:tab pos="0" algn="l"/>
              </a:tabLst>
            </a:pPr>
            <a:r>
              <a:rPr lang="fr-FR" sz="2400" b="0" strike="noStrike" spc="-1">
                <a:solidFill>
                  <a:srgbClr val="000000"/>
                </a:solidFill>
                <a:latin typeface="Calibri"/>
              </a:rPr>
              <a:t>     énormément utilisées dans l’alimentaire </a:t>
            </a:r>
          </a:p>
          <a:p>
            <a:pPr marL="343080" indent="-342720">
              <a:lnSpc>
                <a:spcPct val="100000"/>
              </a:lnSpc>
              <a:spcBef>
                <a:spcPts val="479"/>
              </a:spcBef>
              <a:tabLst>
                <a:tab pos="0" algn="l"/>
              </a:tabLst>
            </a:pPr>
            <a:r>
              <a:rPr lang="fr-FR" sz="2400" b="0" strike="noStrike" spc="-1">
                <a:solidFill>
                  <a:srgbClr val="000000"/>
                </a:solidFill>
                <a:latin typeface="Calibri"/>
              </a:rPr>
              <a:t>     et sont même utilisées pour des </a:t>
            </a:r>
          </a:p>
          <a:p>
            <a:pPr marL="343080" indent="-342720">
              <a:lnSpc>
                <a:spcPct val="100000"/>
              </a:lnSpc>
              <a:spcBef>
                <a:spcPts val="479"/>
              </a:spcBef>
              <a:tabLst>
                <a:tab pos="0" algn="l"/>
              </a:tabLst>
            </a:pPr>
            <a:r>
              <a:rPr lang="fr-FR" sz="2400" b="0" strike="noStrike" spc="-1">
                <a:solidFill>
                  <a:srgbClr val="000000"/>
                </a:solidFill>
                <a:latin typeface="Calibri"/>
              </a:rPr>
              <a:t>     cosmétiques pour obtenir certains </a:t>
            </a:r>
          </a:p>
          <a:p>
            <a:pPr marL="343080" indent="-342720">
              <a:lnSpc>
                <a:spcPct val="100000"/>
              </a:lnSpc>
              <a:spcBef>
                <a:spcPts val="479"/>
              </a:spcBef>
              <a:tabLst>
                <a:tab pos="0" algn="l"/>
              </a:tabLst>
            </a:pPr>
            <a:r>
              <a:rPr lang="fr-FR" sz="2400" b="0" strike="noStrike" spc="-1">
                <a:solidFill>
                  <a:srgbClr val="000000"/>
                </a:solidFill>
                <a:latin typeface="Calibri"/>
              </a:rPr>
              <a:t>     coloris.</a:t>
            </a:r>
          </a:p>
        </p:txBody>
      </p:sp>
      <p:pic>
        <p:nvPicPr>
          <p:cNvPr id="98" name="Picture 3" descr="C:\Users\Laeti\Desktop\Ludo\Collège\Rapport de stage\index.png"/>
          <p:cNvPicPr/>
          <p:nvPr/>
        </p:nvPicPr>
        <p:blipFill>
          <a:blip r:embed="rId2" cstate="print"/>
          <a:stretch/>
        </p:blipFill>
        <p:spPr>
          <a:xfrm>
            <a:off x="0" y="-4780080"/>
            <a:ext cx="863640" cy="16129440"/>
          </a:xfrm>
          <a:prstGeom prst="rect">
            <a:avLst/>
          </a:prstGeom>
          <a:ln w="0">
            <a:noFill/>
          </a:ln>
        </p:spPr>
      </p:pic>
      <p:pic>
        <p:nvPicPr>
          <p:cNvPr id="99" name="Picture 2" descr="C:\Users\Laeti\Desktop\Ludo\Collège\Rapport de stage\5edf797d83974_agrimer-laboratoire-4159164.jpg"/>
          <p:cNvPicPr/>
          <p:nvPr/>
        </p:nvPicPr>
        <p:blipFill>
          <a:blip r:embed="rId3" cstate="print"/>
          <a:srcRect l="24389"/>
          <a:stretch/>
        </p:blipFill>
        <p:spPr>
          <a:xfrm>
            <a:off x="6074280" y="3213000"/>
            <a:ext cx="3069360" cy="3421080"/>
          </a:xfrm>
          <a:prstGeom prst="rect">
            <a:avLst/>
          </a:prstGeom>
          <a:ln w="0">
            <a:noFill/>
          </a:ln>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457200" y="274680"/>
            <a:ext cx="8229240" cy="1142640"/>
          </a:xfrm>
          <a:prstGeom prst="rect">
            <a:avLst/>
          </a:prstGeom>
          <a:noFill/>
          <a:ln w="0">
            <a:noFill/>
          </a:ln>
        </p:spPr>
        <p:txBody>
          <a:bodyPr anchor="ctr">
            <a:noAutofit/>
          </a:bodyPr>
          <a:lstStyle/>
          <a:p>
            <a:pPr algn="ctr"/>
            <a:r>
              <a:rPr lang="fr-FR" sz="4400" b="0" strike="noStrike" spc="-1">
                <a:solidFill>
                  <a:srgbClr val="000000"/>
                </a:solidFill>
                <a:latin typeface="Calibri"/>
              </a:rPr>
              <a:t>Une entreprise tournée vers l’avenir</a:t>
            </a:r>
          </a:p>
        </p:txBody>
      </p:sp>
      <p:sp>
        <p:nvSpPr>
          <p:cNvPr id="101" name="TextShape 2"/>
          <p:cNvSpPr txBox="1"/>
          <p:nvPr/>
        </p:nvSpPr>
        <p:spPr>
          <a:xfrm>
            <a:off x="539552" y="2348880"/>
            <a:ext cx="8424936" cy="5274024"/>
          </a:xfrm>
          <a:prstGeom prst="rect">
            <a:avLst/>
          </a:prstGeom>
          <a:noFill/>
          <a:ln w="0">
            <a:noFill/>
          </a:ln>
        </p:spPr>
        <p:txBody>
          <a:bodyPr>
            <a:noAutofit/>
          </a:bodyPr>
          <a:lstStyle/>
          <a:p>
            <a:pPr marL="432000" indent="-324000">
              <a:spcBef>
                <a:spcPts val="1417"/>
              </a:spcBef>
              <a:buClr>
                <a:srgbClr val="000000"/>
              </a:buClr>
              <a:buSzPct val="45000"/>
              <a:buFont typeface="Wingdings" charset="2"/>
              <a:buChar char=""/>
            </a:pPr>
            <a:r>
              <a:rPr lang="fr-FR" sz="2000" b="0" strike="noStrike" spc="-1" dirty="0">
                <a:solidFill>
                  <a:srgbClr val="000000"/>
                </a:solidFill>
                <a:latin typeface="Calibri"/>
              </a:rPr>
              <a:t>Les algues ont un énorme potentiel pour l’avenir en particulier dans l’agriculture, la médecine ou même l’alimentaire, en effet les algues fabriquent des sucres et des protéines qui stimulent la croissance des plantes, cependant elles sont très peu exploitées, en effet, en Europe, seulement 6 % des terres agricoles utilisent ces produits mais à l’avenir ce chiffre devrait augmenter en raison de leurs vertus.</a:t>
            </a:r>
          </a:p>
          <a:p>
            <a:pPr marL="432000" indent="-324000">
              <a:spcBef>
                <a:spcPts val="1417"/>
              </a:spcBef>
              <a:buClr>
                <a:srgbClr val="000000"/>
              </a:buClr>
              <a:buSzPct val="45000"/>
              <a:buFont typeface="Wingdings" charset="2"/>
              <a:buChar char=""/>
            </a:pPr>
            <a:r>
              <a:rPr lang="fr-FR" sz="2000" b="0" strike="noStrike" spc="-1" dirty="0">
                <a:solidFill>
                  <a:srgbClr val="000000"/>
                </a:solidFill>
                <a:latin typeface="Calibri"/>
              </a:rPr>
              <a:t>Elles s’utilisent aussi beaucoup dans la médecine grâce à leurs nombreux atouts biochimiques et puisque la médecine est très utilisée en ce moment, on devrait voir de plus en plus de plus de médicaments exploiter les algues</a:t>
            </a:r>
            <a:r>
              <a:rPr lang="fr-FR" sz="2000" b="0" strike="noStrike" spc="-1" dirty="0" smtClean="0">
                <a:solidFill>
                  <a:srgbClr val="000000"/>
                </a:solidFill>
                <a:latin typeface="Calibri"/>
              </a:rPr>
              <a:t>.</a:t>
            </a:r>
          </a:p>
          <a:p>
            <a:pPr marL="432000" indent="-324000">
              <a:spcBef>
                <a:spcPts val="1417"/>
              </a:spcBef>
              <a:buClr>
                <a:srgbClr val="000000"/>
              </a:buClr>
              <a:buSzPct val="45000"/>
              <a:buFont typeface="Wingdings" charset="2"/>
              <a:buChar char=""/>
            </a:pPr>
            <a:r>
              <a:rPr lang="fr-FR" sz="2000" spc="-1" dirty="0" smtClean="0">
                <a:solidFill>
                  <a:srgbClr val="000000"/>
                </a:solidFill>
                <a:latin typeface="Calibri"/>
              </a:rPr>
              <a:t>Enfin les algues servent beaucoup dans l’alimentaire en remplaçant beaucoup d’éléments apportés par d’autres aliments et y contribueront plus dans l’avenir grâce à leur exploitation qui augmente ces dernières années.</a:t>
            </a:r>
            <a:endParaRPr lang="fr-FR" sz="2000" b="0" strike="noStrike" spc="-1" dirty="0">
              <a:solidFill>
                <a:srgbClr val="000000"/>
              </a:solidFill>
              <a:latin typeface="Calibri"/>
            </a:endParaRPr>
          </a:p>
        </p:txBody>
      </p:sp>
      <p:pic>
        <p:nvPicPr>
          <p:cNvPr id="102" name="Picture 3" descr="C:\Users\Laeti\Desktop\Ludo\Collège\Rapport de stage\index.png"/>
          <p:cNvPicPr/>
          <p:nvPr/>
        </p:nvPicPr>
        <p:blipFill>
          <a:blip r:embed="rId2" cstate="print"/>
          <a:stretch/>
        </p:blipFill>
        <p:spPr>
          <a:xfrm>
            <a:off x="0" y="-4780080"/>
            <a:ext cx="863640" cy="16129440"/>
          </a:xfrm>
          <a:prstGeom prst="rect">
            <a:avLst/>
          </a:prstGeom>
          <a:ln w="0">
            <a:noFill/>
          </a:ln>
        </p:spPr>
      </p:pic>
      <p:pic>
        <p:nvPicPr>
          <p:cNvPr id="103" name="Image 102"/>
          <p:cNvPicPr/>
          <p:nvPr/>
        </p:nvPicPr>
        <p:blipFill>
          <a:blip r:embed="rId3" cstate="print"/>
          <a:srcRect t="12492" r="37435"/>
          <a:stretch/>
        </p:blipFill>
        <p:spPr>
          <a:xfrm>
            <a:off x="1187624" y="836712"/>
            <a:ext cx="2232248" cy="1512168"/>
          </a:xfrm>
          <a:prstGeom prst="rect">
            <a:avLst/>
          </a:prstGeom>
          <a:ln w="0">
            <a:noFill/>
          </a:ln>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3" descr="C:\Users\Laeti\Desktop\Ludo\Collège\Rapport de stage\index.png"/>
          <p:cNvPicPr/>
          <p:nvPr/>
        </p:nvPicPr>
        <p:blipFill>
          <a:blip r:embed="rId2" cstate="print"/>
          <a:stretch/>
        </p:blipFill>
        <p:spPr>
          <a:xfrm>
            <a:off x="0" y="-4780080"/>
            <a:ext cx="863640" cy="16129440"/>
          </a:xfrm>
          <a:prstGeom prst="rect">
            <a:avLst/>
          </a:prstGeom>
          <a:ln w="0">
            <a:noFill/>
          </a:ln>
        </p:spPr>
      </p:pic>
      <p:sp>
        <p:nvSpPr>
          <p:cNvPr id="6" name="ZoneTexte 5"/>
          <p:cNvSpPr txBox="1"/>
          <p:nvPr/>
        </p:nvSpPr>
        <p:spPr>
          <a:xfrm>
            <a:off x="2411760" y="188640"/>
            <a:ext cx="4896544" cy="769441"/>
          </a:xfrm>
          <a:prstGeom prst="rect">
            <a:avLst/>
          </a:prstGeom>
          <a:noFill/>
        </p:spPr>
        <p:txBody>
          <a:bodyPr wrap="square" rtlCol="0">
            <a:spAutoFit/>
          </a:bodyPr>
          <a:lstStyle/>
          <a:p>
            <a:pPr algn="ctr"/>
            <a:r>
              <a:rPr lang="fr-FR" sz="4400" dirty="0" smtClean="0"/>
              <a:t>Conclusion</a:t>
            </a:r>
            <a:endParaRPr lang="fr-FR" sz="4400" dirty="0"/>
          </a:p>
        </p:txBody>
      </p:sp>
      <p:sp>
        <p:nvSpPr>
          <p:cNvPr id="7" name="ZoneTexte 6"/>
          <p:cNvSpPr txBox="1"/>
          <p:nvPr/>
        </p:nvSpPr>
        <p:spPr>
          <a:xfrm>
            <a:off x="1691680" y="2852936"/>
            <a:ext cx="6336704" cy="3785652"/>
          </a:xfrm>
          <a:prstGeom prst="rect">
            <a:avLst/>
          </a:prstGeom>
          <a:noFill/>
        </p:spPr>
        <p:txBody>
          <a:bodyPr wrap="square" rtlCol="0">
            <a:spAutoFit/>
          </a:bodyPr>
          <a:lstStyle/>
          <a:p>
            <a:pPr algn="ctr"/>
            <a:r>
              <a:rPr lang="fr-FR" sz="2400" dirty="0" smtClean="0"/>
              <a:t>Pour finir, on peut dire que les algues sont de mieux en mieux </a:t>
            </a:r>
            <a:r>
              <a:rPr lang="fr-FR" sz="2400" dirty="0"/>
              <a:t>e</a:t>
            </a:r>
            <a:r>
              <a:rPr lang="fr-FR" sz="2400" dirty="0" smtClean="0"/>
              <a:t>xploitées et utilisées, et le cluster algues du Finistère est l’un des plus grands contributeurs à l’exploitation des algues, en particulier dans sa récolte et les recherches sur les algues.</a:t>
            </a:r>
          </a:p>
          <a:p>
            <a:pPr algn="ctr"/>
            <a:r>
              <a:rPr lang="fr-FR" sz="2400" dirty="0" smtClean="0"/>
              <a:t>Grâce à toutes ces innovations, le cluster algues aide le monde à réduire la faim, la maladie et aide l’Homme à préserver son environnement  à l’avenir.</a:t>
            </a:r>
            <a:endParaRPr lang="fr-FR" sz="2400" dirty="0"/>
          </a:p>
        </p:txBody>
      </p:sp>
      <p:sp>
        <p:nvSpPr>
          <p:cNvPr id="1026" name="AutoShape 2" descr="https://france3-regions.francetvinfo.fr/image/6avCtySqYxR9dySKP7bhaBbSF-w/0x0:800x600/0x0/regions/2020/06/09/5edf79f3ce57f_corinne_049-4160618.jpg"/>
          <p:cNvSpPr>
            <a:spLocks noChangeAspect="1" noChangeArrowheads="1"/>
          </p:cNvSpPr>
          <p:nvPr/>
        </p:nvSpPr>
        <p:spPr bwMode="auto">
          <a:xfrm>
            <a:off x="155575" y="-1828800"/>
            <a:ext cx="5715000" cy="3810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7" name="Picture 3" descr="C:\Users\Laeti\Desktop\Ludo\Collège\Rapport de stage\5edf79f3ce57f_corinne_049-4160618.jpg"/>
          <p:cNvPicPr>
            <a:picLocks noChangeAspect="1" noChangeArrowheads="1"/>
          </p:cNvPicPr>
          <p:nvPr/>
        </p:nvPicPr>
        <p:blipFill>
          <a:blip r:embed="rId3" cstate="print"/>
          <a:srcRect/>
          <a:stretch>
            <a:fillRect/>
          </a:stretch>
        </p:blipFill>
        <p:spPr bwMode="auto">
          <a:xfrm>
            <a:off x="3563888" y="836712"/>
            <a:ext cx="2688299" cy="2016224"/>
          </a:xfrm>
          <a:prstGeom prst="rect">
            <a:avLst/>
          </a:prstGeom>
          <a:noFill/>
        </p:spPr>
      </p:pic>
    </p:spTree>
  </p:cSld>
  <p:clrMapOvr>
    <a:masterClrMapping/>
  </p:clrMapOvr>
  <p:transition>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TotalTime>
  <Words>392</Words>
  <Application>Microsoft Office PowerPoint</Application>
  <PresentationFormat>Affichage à l'écran (4:3)</PresentationFormat>
  <Paragraphs>38</Paragraphs>
  <Slides>6</Slides>
  <Notes>0</Notes>
  <HiddenSlides>0</HiddenSlides>
  <MMClips>0</MMClips>
  <ScaleCrop>false</ScaleCrop>
  <HeadingPairs>
    <vt:vector size="4" baseType="variant">
      <vt:variant>
        <vt:lpstr>Thème</vt:lpstr>
      </vt:variant>
      <vt:variant>
        <vt:i4>2</vt:i4>
      </vt:variant>
      <vt:variant>
        <vt:lpstr>Titres des diapositives</vt:lpstr>
      </vt:variant>
      <vt:variant>
        <vt:i4>6</vt:i4>
      </vt:variant>
    </vt:vector>
  </HeadingPairs>
  <TitlesOfParts>
    <vt:vector size="8" baseType="lpstr">
      <vt:lpstr>Office Theme</vt:lpstr>
      <vt:lpstr>Office Theme</vt:lpstr>
      <vt:lpstr>Diapositive 1</vt:lpstr>
      <vt:lpstr>Diapositive 2</vt:lpstr>
      <vt:lpstr>Diapositive 3</vt:lpstr>
      <vt:lpstr>Diapositive 4</vt:lpstr>
      <vt:lpstr>Diapositive 5</vt:lpstr>
      <vt:lpstr>Diapositive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
  <dc:creator>Laeti</dc:creator>
  <dc:description/>
  <cp:lastModifiedBy>Laeti</cp:lastModifiedBy>
  <cp:revision>18</cp:revision>
  <dcterms:created xsi:type="dcterms:W3CDTF">2022-01-19T13:33:39Z</dcterms:created>
  <dcterms:modified xsi:type="dcterms:W3CDTF">2022-01-20T19:30:21Z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Affichage à l'écran (4:3)</vt:lpwstr>
  </property>
  <property fmtid="{D5CDD505-2E9C-101B-9397-08002B2CF9AE}" pid="3" name="Slides">
    <vt:i4>6</vt:i4>
  </property>
</Properties>
</file>